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98" r:id="rId8"/>
    <p:sldId id="271" r:id="rId9"/>
    <p:sldId id="262" r:id="rId10"/>
    <p:sldId id="272" r:id="rId11"/>
    <p:sldId id="263" r:id="rId12"/>
    <p:sldId id="264" r:id="rId13"/>
    <p:sldId id="265" r:id="rId14"/>
    <p:sldId id="274" r:id="rId15"/>
    <p:sldId id="275" r:id="rId16"/>
    <p:sldId id="273" r:id="rId17"/>
    <p:sldId id="266" r:id="rId18"/>
    <p:sldId id="276" r:id="rId19"/>
    <p:sldId id="277" r:id="rId20"/>
    <p:sldId id="278" r:id="rId21"/>
    <p:sldId id="279" r:id="rId22"/>
    <p:sldId id="311" r:id="rId23"/>
    <p:sldId id="302" r:id="rId24"/>
    <p:sldId id="303" r:id="rId25"/>
    <p:sldId id="306" r:id="rId26"/>
    <p:sldId id="267" r:id="rId27"/>
    <p:sldId id="268" r:id="rId28"/>
    <p:sldId id="269" r:id="rId29"/>
    <p:sldId id="281" r:id="rId30"/>
    <p:sldId id="293" r:id="rId31"/>
    <p:sldId id="294" r:id="rId32"/>
    <p:sldId id="297" r:id="rId33"/>
    <p:sldId id="296" r:id="rId34"/>
    <p:sldId id="270" r:id="rId35"/>
    <p:sldId id="300" r:id="rId36"/>
    <p:sldId id="299" r:id="rId3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6B30A1B3-4C99-4E12-8D3A-99225A2C5743}">
  <a:tblStyle styleId="{6B30A1B3-4C99-4E12-8D3A-99225A2C5743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76" autoAdjust="0"/>
  </p:normalViewPr>
  <p:slideViewPr>
    <p:cSldViewPr>
      <p:cViewPr>
        <p:scale>
          <a:sx n="94" d="100"/>
          <a:sy n="94" d="100"/>
        </p:scale>
        <p:origin x="-870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9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04511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r-F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Deaths of natives? Income/quality of life for natives?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r-F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 of Battle of Omdurman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fr-FR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r-F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 out specifics of British control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lang="fr-FR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r-F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did company become government run?</a:t>
            </a:r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lang="fr-FR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838200" y="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Crimean War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6800" y="1347787"/>
            <a:ext cx="7010400" cy="5510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1440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00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-762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road to war? other Treaties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81000" y="9144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British Naval Supremacy and 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Germany	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Naval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Arms Race 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(from ships of the line to steel battleships!)</a:t>
            </a:r>
            <a:endParaRPr lang="en-US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 dirty="0" smtClean="0">
                <a:solidFill>
                  <a:schemeClr val="dk1"/>
                </a:solidFill>
                <a:sym typeface="Arial"/>
              </a:rPr>
              <a:t>Dreadnaughts</a:t>
            </a:r>
          </a:p>
          <a:p>
            <a:pPr lvl="1" indent="-285750">
              <a:buSzPct val="100000"/>
            </a:pPr>
            <a:r>
              <a:rPr lang="en-US" sz="2400" dirty="0" smtClean="0">
                <a:solidFill>
                  <a:schemeClr val="dk1"/>
                </a:solidFill>
              </a:rPr>
              <a:t>Kiel canal</a:t>
            </a:r>
            <a:endParaRPr lang="en-US" sz="2400" b="0" i="0" u="none" strike="noStrike" cap="none" baseline="0" dirty="0">
              <a:solidFill>
                <a:schemeClr val="dk1"/>
              </a:solidFill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Triple Entente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1894 Franco-Russian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Alliance 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sym typeface="Arial"/>
              </a:rPr>
              <a:t>(od</a:t>
            </a:r>
            <a:r>
              <a:rPr lang="en-US" sz="1800" dirty="0" smtClean="0">
                <a:solidFill>
                  <a:schemeClr val="dk1"/>
                </a:solidFill>
              </a:rPr>
              <a:t>d couple- 3</a:t>
            </a:r>
            <a:r>
              <a:rPr lang="en-US" sz="1800" baseline="30000" dirty="0" smtClean="0">
                <a:solidFill>
                  <a:schemeClr val="dk1"/>
                </a:solidFill>
              </a:rPr>
              <a:t>rd</a:t>
            </a:r>
            <a:r>
              <a:rPr lang="en-US" sz="1800" dirty="0" smtClean="0">
                <a:solidFill>
                  <a:schemeClr val="dk1"/>
                </a:solidFill>
              </a:rPr>
              <a:t> Republic and Orthodox Russia)</a:t>
            </a:r>
            <a:endParaRPr lang="en-US" sz="1800" b="0" i="0" u="none" strike="noStrike" cap="none" baseline="0" dirty="0">
              <a:solidFill>
                <a:schemeClr val="dk1"/>
              </a:solidFill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1904 Britain-France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1907 Britain-Russia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1907 Two Sides- the lines are drawn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Triple Entente v. Triple Alliance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CRISIS	CRISIS	CRISIS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 Morocco, Libya, Balkan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1904-1905 Russo Japanese War-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Russia Emasculated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 and Peace?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1905 Moroccan Crisis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1908 Austria Annexes Bosnia/Herzegovenia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Kaiser Wilhelm II demands Russian Acceptance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Russia red and egg faced—quiet deal doesn’t work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1912 Balkan League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Serbia, Bulgaria, Montenegro, Bulgaria, Greece v. Ottomans-&gt;Macedonia and Albania Captured→ 2</a:t>
            </a:r>
            <a:r>
              <a:rPr lang="en-US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nd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Balkan War (1913) Ottomans, Greece, Serbia, Romania defeat Ottomans-&gt;Serbia unassuaged. </a:t>
            </a:r>
          </a:p>
          <a:p>
            <a:pPr marL="742950" marR="0" lvl="1" indent="-133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Imperialism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Causes?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Christianity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Darwinism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Raw Resources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Population outsourcing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Markets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Realpolitik- Strategy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Religion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42671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“White man’s burden”</a:t>
            </a: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10200" y="1447800"/>
            <a:ext cx="3019424" cy="463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Economy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50291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Economic Imperialism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10 percent of French foreign investments went to colonies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Wasteland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Marxist perspective</a:t>
            </a: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Motivations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Nationalism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Matter of prestige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Social Darwinism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Competition:</a:t>
            </a:r>
          </a:p>
          <a:p>
            <a:pPr marL="923544" marR="0" lvl="2" indent="-225044" algn="l" rtl="0">
              <a:spcBef>
                <a:spcPts val="300"/>
              </a:spcBef>
              <a:buClr>
                <a:schemeClr val="accent1"/>
              </a:buClr>
              <a:buSzPct val="100000"/>
              <a:buFont typeface="Noto Symbol"/>
              <a:buChar char="⚫"/>
            </a:pPr>
            <a:r>
              <a:rPr lang="fr-FR" sz="2400" b="0" i="0" u="none" strike="noStrike" cap="none" baseline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Nations</a:t>
            </a:r>
          </a:p>
          <a:p>
            <a:pPr marL="923544" marR="0" lvl="2" indent="-225044" algn="l" rtl="0">
              <a:spcBef>
                <a:spcPts val="300"/>
              </a:spcBef>
              <a:buClr>
                <a:schemeClr val="accent1"/>
              </a:buClr>
              <a:buSzPct val="100000"/>
              <a:buFont typeface="Noto Symbol"/>
              <a:buChar char="⚫"/>
            </a:pPr>
            <a:r>
              <a:rPr lang="fr-FR" sz="2400" b="0" i="0" u="none" strike="noStrike" cap="none" baseline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Race</a:t>
            </a: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New Imperialism v. Old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Doesn’t take the Land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Involvement Evolves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Resources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Investment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Some Involvement w/Govt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Proxy Govt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Takeover/Protectorate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South Africa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5181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Dutch: The Boers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British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Cecil Rhodes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1899-1902: Boer War</a:t>
            </a:r>
          </a:p>
          <a:p>
            <a:pPr marL="658368" marR="0" lvl="1" indent="-86868" algn="l" rtl="0">
              <a:spcBef>
                <a:spcPts val="300"/>
              </a:spcBef>
              <a:buClr>
                <a:schemeClr val="accent2"/>
              </a:buClr>
              <a:buFont typeface="Georgia"/>
              <a:buNone/>
            </a:pPr>
            <a:endParaRPr sz="2600" b="0" i="0" u="none" strike="noStrike" cap="none" baseline="0">
              <a:solidFill>
                <a:schemeClr val="accen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Cecil Rhodes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41909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British South Africa Company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Cape-Cairo Railway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Rhodesia</a:t>
            </a: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0598" y="1295400"/>
            <a:ext cx="4065992" cy="52686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063750"/>
            <a:ext cx="7848599" cy="479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825625" cy="266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48350" y="0"/>
            <a:ext cx="3109911" cy="4190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Boer War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1899-1902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1877: Boer revolt creates South African Republic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Boer defeat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Subjugation of Zulu and Xhosa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Concentration camps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27,000 Boers killed</a:t>
            </a: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Independence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1907: Orange Free State and Transvaal are nearly autonomous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1910: Union of South Africa- autonomous as commonwealth</a:t>
            </a:r>
          </a:p>
          <a:p>
            <a:pPr marL="109728" marR="0" lvl="0" indent="-8128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Reality of African Imperialism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41909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Military force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Economic exploitation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“Philanthropy is good, but philanthropy at 5 percent is even better” ~Cecil Rhodes, 1889</a:t>
            </a: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Italy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457200" y="2209800"/>
            <a:ext cx="50291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Ethiopia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Mountainous and inaccessible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1896: failed attempt to conquer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Ottoman Tripoli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1911: Italy conquers and renames, Libya,</a:t>
            </a:r>
          </a:p>
          <a:p>
            <a:pPr marL="658368" marR="0" lvl="1" indent="-86868" algn="l" rtl="0">
              <a:spcBef>
                <a:spcPts val="300"/>
              </a:spcBef>
              <a:buClr>
                <a:schemeClr val="accent2"/>
              </a:buClr>
              <a:buFont typeface="Georgia"/>
              <a:buNone/>
            </a:pPr>
            <a:endParaRPr sz="2600" b="0" i="0" u="none" strike="noStrike" cap="none" baseline="0">
              <a:solidFill>
                <a:schemeClr val="accen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Belgian Congo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7200" y="2209800"/>
            <a:ext cx="45720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King Leopold II: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Eager, ruthless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International Association for the Exploration and Civilization of Central Africa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Congo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1884-1908: “Free State” </a:t>
            </a:r>
          </a:p>
          <a:p>
            <a:pPr marL="658368" marR="0" lvl="1" indent="-86868" algn="l" rtl="0">
              <a:spcBef>
                <a:spcPts val="300"/>
              </a:spcBef>
              <a:buClr>
                <a:schemeClr val="accent2"/>
              </a:buClr>
              <a:buFont typeface="Georgia"/>
              <a:buNone/>
            </a:pPr>
            <a:endParaRPr sz="2600" b="0" i="0" u="none" strike="noStrike" cap="none" baseline="0">
              <a:solidFill>
                <a:schemeClr val="accen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2286000"/>
            <a:ext cx="2209799" cy="2914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Font typeface="Trebuchet MS"/>
              <a:buNone/>
            </a:pPr>
            <a:endParaRPr sz="4000" b="0" i="0" u="none" strike="noStrike" cap="none" baseline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86359" algn="l" rtl="0">
              <a:spcBef>
                <a:spcPts val="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86" name="Shape 1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5766" y="838200"/>
            <a:ext cx="6134099" cy="571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64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3429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Nations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Britain-1</a:t>
            </a:r>
            <a:r>
              <a:rPr lang="en-US" sz="32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foremost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Trade Routes-&gt;New Imperialism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Concern E. Mediterranean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Suez Canal 1860s-&gt;Egypt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India-&gt; transferred from British East Indies to Govt. control (remember- France Battle </a:t>
            </a:r>
            <a:r>
              <a:rPr lang="en-US" sz="24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Plessy</a:t>
            </a:r>
            <a:endParaRPr lang="en-US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S. Africa – gained Cape Colony Napoleonic Wars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France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Involvement N.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Africa- Algeria! (tension btw </a:t>
            </a:r>
            <a:r>
              <a:rPr lang="en-US" sz="2800" b="0" i="0" u="none" strike="noStrike" cap="none" baseline="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France)</a:t>
            </a:r>
            <a:endParaRPr lang="en-US"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Shape 1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3600" y="0"/>
            <a:ext cx="3200399" cy="2822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Germany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as strategy to balance Powers in Europe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Nations-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Portugal, Belgium, Spain, Italy (US Too!)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Portugal, Spain, long standing Commitments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Resources, Gain Political Prestige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Egypt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50291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Autonomous Muslim government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French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1867: Suez Canal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British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1882: Expeditionary force</a:t>
            </a: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09728" marR="0" lvl="0" indent="-8128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11480" marR="0" lvl="1" indent="-5080" algn="l" rtl="0">
              <a:spcBef>
                <a:spcPts val="300"/>
              </a:spcBef>
              <a:buClr>
                <a:schemeClr val="accent2"/>
              </a:buClr>
              <a:buFont typeface="Georgia"/>
              <a:buNone/>
            </a:pPr>
            <a:endParaRPr sz="2600" b="0" i="0" u="none" strike="noStrike" cap="none" baseline="0">
              <a:solidFill>
                <a:schemeClr val="accent2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658368" marR="0" lvl="1" indent="-86868" algn="l" rtl="0">
              <a:spcBef>
                <a:spcPts val="300"/>
              </a:spcBef>
              <a:buClr>
                <a:schemeClr val="accent2"/>
              </a:buClr>
              <a:buFont typeface="Georgia"/>
              <a:buNone/>
            </a:pPr>
            <a:endParaRPr sz="2600" b="0" i="0" u="none" strike="noStrike" cap="none" baseline="0">
              <a:solidFill>
                <a:schemeClr val="accen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59" name="Shape 1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8800" y="762000"/>
            <a:ext cx="2876550" cy="5534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PLAYERS</a:t>
            </a:r>
          </a:p>
        </p:txBody>
      </p:sp>
      <p:graphicFrame>
        <p:nvGraphicFramePr>
          <p:cNvPr id="102" name="Shape 102"/>
          <p:cNvGraphicFramePr/>
          <p:nvPr/>
        </p:nvGraphicFramePr>
        <p:xfrm>
          <a:off x="457200" y="1981200"/>
          <a:ext cx="8229600" cy="4649775"/>
        </p:xfrm>
        <a:graphic>
          <a:graphicData uri="http://schemas.openxmlformats.org/drawingml/2006/table">
            <a:tbl>
              <a:tblPr>
                <a:noFill/>
                <a:tableStyleId>{6B30A1B3-4C99-4E12-8D3A-99225A2C5743}</a:tableStyleId>
              </a:tblPr>
              <a:tblGrid>
                <a:gridCol w="4114800"/>
                <a:gridCol w="411480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1800" u="none" strike="noStrike" cap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1800" u="none" strike="noStrike" cap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800" b="0" i="0" u="none" strike="noStrike" cap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Ottomans</a:t>
                      </a:r>
                    </a:p>
                  </a:txBody>
                  <a:tcPr marL="0" marR="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800" b="0" i="0" u="none" strike="noStrike" cap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Russia</a:t>
                      </a:r>
                    </a:p>
                  </a:txBody>
                  <a:tcPr marL="0" marR="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800" b="0" i="0" u="none" strike="noStrike" cap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England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2800" b="0" i="0" u="none" strike="noStrike" cap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1800" u="none" strike="noStrike" cap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800" b="0" i="0" u="none" strike="noStrike" cap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France</a:t>
                      </a:r>
                    </a:p>
                  </a:txBody>
                  <a:tcPr marL="0" marR="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1800" u="none" strike="noStrike" cap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800" b="0" i="0" u="none" strike="noStrike" cap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Piedmont*/Italy</a:t>
                      </a:r>
                    </a:p>
                  </a:txBody>
                  <a:tcPr marL="0" marR="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1800" u="none" strike="noStrike" cap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443161" cy="2022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Shape 104"/>
          <p:cNvCxnSpPr/>
          <p:nvPr/>
        </p:nvCxnSpPr>
        <p:spPr>
          <a:xfrm rot="10800000" flipH="1">
            <a:off x="2362200" y="304800"/>
            <a:ext cx="1981199" cy="761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105" name="Shape 105"/>
          <p:cNvSpPr txBox="1"/>
          <p:nvPr/>
        </p:nvSpPr>
        <p:spPr>
          <a:xfrm>
            <a:off x="4343400" y="0"/>
            <a:ext cx="274319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Russia probably closer to 450k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German Imperialism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Bismarck is skeptical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South-West Africa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Cameroons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Tanganyika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Togoland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Font typeface="Trebuchet MS"/>
              <a:buNone/>
            </a:pPr>
            <a:endParaRPr sz="4000" b="0" i="0" u="none" strike="noStrike" cap="none" baseline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86359" algn="l" rtl="0">
              <a:spcBef>
                <a:spcPts val="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86" name="Shape 1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5766" y="838200"/>
            <a:ext cx="6134099" cy="571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India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44195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British East India Company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1876: Queen Victoria named Empress of India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1883: Indian National Congress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1919: demands for total independence</a:t>
            </a:r>
          </a:p>
          <a:p>
            <a:pPr marL="365760" marR="0" lvl="0" indent="-86359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Australia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381000" y="2286000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Initially a penal colony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Indigenous peoples were slaughtered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1850: Colonial governments nearly autonomous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1901: Commonwealth of Australia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1907: New Zealand granted autonomy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Flashpoints Late 19C early 20c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762000"/>
            <a:ext cx="8229600" cy="594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China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Concern Growing Japan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Opium War-&gt;Keep Trade Open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Open Door Policy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Boxer’s Rebellion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Africa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20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nd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Congress of Berlin 1884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Boer War (accelerates-&gt;British German Tension – willy you jerk!)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Mediterranean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Balkans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Dardanelles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Constantinople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Russo-Japan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1904 War, won by Japan –Willy? Not again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 on mainland China and in Korea until end WW2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Destabilizes Russia (Sunday Bloody Sunday 1905ish)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Cuba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Spanish American War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 dominant force in Pacific– Japan on the rise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China vs. Japan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China: 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1900-1901: Boxer Rebellion</a:t>
            </a:r>
          </a:p>
          <a:p>
            <a:pPr marL="923544" marR="0" lvl="2" indent="-225044" algn="l" rtl="0">
              <a:spcBef>
                <a:spcPts val="300"/>
              </a:spcBef>
              <a:buClr>
                <a:schemeClr val="accent1"/>
              </a:buClr>
              <a:buSzPct val="100000"/>
              <a:buFont typeface="Noto Symbol"/>
              <a:buChar char="⚫"/>
            </a:pPr>
            <a:r>
              <a:rPr lang="fr-FR" sz="2400" b="0" i="0" u="none" strike="noStrike" cap="none" baseline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Society of the Harmonious Fists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End of Manchus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Japan: powerful shogun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Inspired by West</a:t>
            </a: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1905- Korea is a colony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China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4190999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Manchu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dynasty</a:t>
            </a: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in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decline</a:t>
            </a:r>
            <a:endParaRPr lang="fr-FR" sz="2800" b="0" i="0" u="none" strike="noStrike" cap="none" baseline="0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1842: British has Hong Kong 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Spheres</a:t>
            </a: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of Influence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1899:  John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Hay’s</a:t>
            </a: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“Open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Door</a:t>
            </a: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Policy”</a:t>
            </a:r>
          </a:p>
          <a:p>
            <a:pPr marL="109728" marR="0" lvl="0" indent="-8128" algn="l" rtl="0">
              <a:spcBef>
                <a:spcPts val="300"/>
              </a:spcBef>
              <a:buClr>
                <a:schemeClr val="accent3"/>
              </a:buClr>
              <a:buFont typeface="Georgia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1371600"/>
            <a:ext cx="4267199" cy="50414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Causes of the War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Black Sea (Russian Interest)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“Sick-Man” of Europe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Holy Lands- France v. Russia (E. Orthodox)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English Trade Routes- E. Mediterranean (Dardanelles)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Piedmont- Gain allies for Nationalism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563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Results of the </a:t>
            </a: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Crimean War</a:t>
            </a:r>
            <a:endParaRPr lang="en-US" sz="4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990600"/>
            <a:ext cx="8229600" cy="548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Concert of Europe – Shattered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Next 60 years- Shifting alliances- Balance of Power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Russia- Vulnerable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Intimidated others after Napoleon’s defeat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Ottomans- Weak and getting weaker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Next 60 years- Russian/Habsburg expansion into Ottoman Territory- Balkan Powder Keg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Modern Warfare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Trench fighting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Beginnings of Industrial 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Warfare</a:t>
            </a:r>
          </a:p>
          <a:p>
            <a:pPr lvl="1" indent="-285750">
              <a:lnSpc>
                <a:spcPct val="80000"/>
              </a:lnSpc>
              <a:spcBef>
                <a:spcPts val="360"/>
              </a:spcBef>
              <a:buSzPct val="100000"/>
            </a:pPr>
            <a:r>
              <a:rPr lang="en-US" sz="1800" dirty="0">
                <a:solidFill>
                  <a:schemeClr val="dk1"/>
                </a:solidFill>
              </a:rPr>
              <a:t>Charge of the Light Brigade- </a:t>
            </a:r>
            <a:endParaRPr lang="en-US"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Democratization of War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 memorials- include the names of soldiers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Florence 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Nightingale</a:t>
            </a:r>
            <a:endParaRPr lang="en-US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Treaty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Paris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Increase autonomy Balkan regions- including Serbia</a:t>
            </a: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Forward 20 years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381000" y="12954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Along w/German and Italian Nationhood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Change of balance of power- Powerhouse middle of Europe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 (an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issue in the 21</a:t>
            </a:r>
            <a:r>
              <a:rPr lang="en-US" sz="2400" b="0" i="0" u="none" strike="noStrike" cap="none" baseline="300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 too!)</a:t>
            </a:r>
            <a:endParaRPr lang="en-US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1873—Bismarck’s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Three Emperors League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Germany, Austro-Hungary, Russia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Balkans- resolving problems 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Treaty </a:t>
            </a: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San Stefano-&gt;Congress of Berlin 1878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Russo-British-Austrian Tension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BOSNIA-HERZEGOVENIA- UNDER HABSBURG CONTROL!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DEATH OF 3 EMPERORS LEAGUE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ANTAGONIZED RUSSIA AND OTHER BALKAN STATES</a:t>
            </a:r>
          </a:p>
          <a:p>
            <a:pPr marL="1143000" marR="0" lvl="2" indent="-101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Trebuchet MS"/>
              <a:buNone/>
            </a:pPr>
            <a:r>
              <a:rPr lang="fr-FR" sz="4000" b="0" i="0" u="none" strike="noStrike" cap="none" baseline="0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Russian</a:t>
            </a:r>
            <a:r>
              <a:rPr lang="fr-FR" sz="4000" b="0" i="0" u="none" strike="noStrike" cap="none" baseline="0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expansion: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marR="0" lvl="0" indent="-264160" algn="l" rtl="0">
              <a:spcBef>
                <a:spcPts val="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Ottoman Empire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1881: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Trans-Caspian</a:t>
            </a: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region</a:t>
            </a:r>
            <a:endParaRPr lang="fr-FR" sz="2800" b="0" i="0" u="none" strike="noStrike" cap="none" baseline="0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1885: Turkestan</a:t>
            </a: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Afghanistan: Buffer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with</a:t>
            </a: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Great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Britain</a:t>
            </a:r>
            <a:endParaRPr lang="fr-FR" sz="2800" b="0" i="0" u="none" strike="noStrike" cap="none" baseline="0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Manchuria</a:t>
            </a:r>
            <a:endParaRPr lang="fr-FR" sz="2800" b="0" i="0" u="none" strike="noStrike" cap="none" baseline="0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65760" marR="0" lvl="0" indent="-264160" algn="l" rtl="0">
              <a:spcBef>
                <a:spcPts val="300"/>
              </a:spcBef>
              <a:buClr>
                <a:schemeClr val="accent3"/>
              </a:buClr>
              <a:buSzPct val="100000"/>
              <a:buFont typeface="Georgia"/>
              <a:buChar char="•"/>
            </a:pP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1905: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Russo-Japanese</a:t>
            </a:r>
            <a:r>
              <a:rPr lang="fr-FR" sz="2800" b="0" i="0" u="none" strike="noStrike" cap="none" baseline="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fr-FR" sz="2800" b="0" i="0" u="none" strike="noStrike" cap="none" baseline="0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War</a:t>
            </a:r>
            <a:endParaRPr lang="fr-FR" sz="2800" b="0" i="0" u="none" strike="noStrike" cap="none" baseline="0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658368" marR="0" lvl="1" indent="-251968" algn="l" rtl="0">
              <a:spcBef>
                <a:spcPts val="300"/>
              </a:spcBef>
              <a:buClr>
                <a:schemeClr val="accent2"/>
              </a:buClr>
              <a:buSzPct val="100000"/>
              <a:buFont typeface="Georgia"/>
              <a:buChar char="▫"/>
            </a:pPr>
            <a:r>
              <a:rPr lang="fr-FR" sz="2600" b="0" i="0" u="none" strike="noStrike" cap="none" baseline="0" dirty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Expansion </a:t>
            </a:r>
            <a:r>
              <a:rPr lang="fr-FR" sz="2600" b="0" i="0" u="none" strike="noStrike" cap="none" baseline="0" dirty="0" err="1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ceases</a:t>
            </a:r>
            <a:endParaRPr lang="fr-FR" sz="2600" b="0" i="0" u="none" strike="noStrike" cap="none" baseline="0" dirty="0">
              <a:solidFill>
                <a:schemeClr val="accen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050"/>
            <a:ext cx="9144000" cy="580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8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More Bismarck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1879 Anschluss???- German/Austria- initially secret treaty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Approved annexation of Bosnia?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defensive for Germany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1882 Triple Alliance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Italy Joins- Fend off France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1887 Reinsurance Treaty—quiet?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Russia- Neutrality- Don’t GET INVOLVED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1888- Kaiser Wilhelm I Dies-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&gt;Frederick dies w/in 6 months -&gt;Wilhelm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II-&gt;Fires Bismarck</a:t>
            </a: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909</Words>
  <Application>Microsoft Office PowerPoint</Application>
  <PresentationFormat>On-screen Show (4:3)</PresentationFormat>
  <Paragraphs>225</Paragraphs>
  <Slides>36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Default Design</vt:lpstr>
      <vt:lpstr>Crimean War</vt:lpstr>
      <vt:lpstr>PowerPoint Presentation</vt:lpstr>
      <vt:lpstr>THE PLAYERS</vt:lpstr>
      <vt:lpstr>Causes of the War</vt:lpstr>
      <vt:lpstr>Results of the Crimean War</vt:lpstr>
      <vt:lpstr>Forward 20 years</vt:lpstr>
      <vt:lpstr>Russian expansion:</vt:lpstr>
      <vt:lpstr>PowerPoint Presentation</vt:lpstr>
      <vt:lpstr>More Bismarck</vt:lpstr>
      <vt:lpstr>PowerPoint Presentation</vt:lpstr>
      <vt:lpstr>The road to war? other Treaties</vt:lpstr>
      <vt:lpstr>CRISIS CRISIS CRISIS</vt:lpstr>
      <vt:lpstr>Imperialism</vt:lpstr>
      <vt:lpstr>Religion</vt:lpstr>
      <vt:lpstr>Economy</vt:lpstr>
      <vt:lpstr>Motivations</vt:lpstr>
      <vt:lpstr>New Imperialism v. Old</vt:lpstr>
      <vt:lpstr>South Africa</vt:lpstr>
      <vt:lpstr>Cecil Rhodes</vt:lpstr>
      <vt:lpstr>Boer War</vt:lpstr>
      <vt:lpstr>Independence</vt:lpstr>
      <vt:lpstr>Reality of African Imperialism</vt:lpstr>
      <vt:lpstr>Italy</vt:lpstr>
      <vt:lpstr>Belgian Congo</vt:lpstr>
      <vt:lpstr>PowerPoint Presentation</vt:lpstr>
      <vt:lpstr>PowerPoint Presentation</vt:lpstr>
      <vt:lpstr>Nations</vt:lpstr>
      <vt:lpstr>PowerPoint Presentation</vt:lpstr>
      <vt:lpstr>Egypt</vt:lpstr>
      <vt:lpstr>German Imperialism</vt:lpstr>
      <vt:lpstr>PowerPoint Presentation</vt:lpstr>
      <vt:lpstr>India</vt:lpstr>
      <vt:lpstr>Australia</vt:lpstr>
      <vt:lpstr>Flashpoints Late 19C early 20c</vt:lpstr>
      <vt:lpstr>China vs. Japan</vt:lpstr>
      <vt:lpstr>China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Crimean War</dc:title>
  <dc:creator>Balazs, Stephen</dc:creator>
  <cp:lastModifiedBy>Administrator</cp:lastModifiedBy>
  <cp:revision>3</cp:revision>
  <dcterms:modified xsi:type="dcterms:W3CDTF">2015-03-02T15:57:52Z</dcterms:modified>
</cp:coreProperties>
</file>